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5" r:id="rId11"/>
    <p:sldId id="271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FF"/>
    <a:srgbClr val="CCECFF"/>
    <a:srgbClr val="3399FF"/>
    <a:srgbClr val="CCCCFF"/>
    <a:srgbClr val="99CCFF"/>
    <a:srgbClr val="00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4C0A0-50AE-4C63-988A-7E3BB2138F3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B8E8-4995-4FBD-8D98-92F5896F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8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B8E8-4995-4FBD-8D98-92F5896F34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1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B8E8-4995-4FBD-8D98-92F5896F346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7030A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55"/>
          <a:stretch/>
        </p:blipFill>
        <p:spPr bwMode="auto">
          <a:xfrm rot="5400000" flipV="1">
            <a:off x="2006596" y="-181098"/>
            <a:ext cx="2376264" cy="268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Рамка 13"/>
          <p:cNvSpPr/>
          <p:nvPr userDrawn="1"/>
        </p:nvSpPr>
        <p:spPr>
          <a:xfrm>
            <a:off x="-36512" y="0"/>
            <a:ext cx="9180512" cy="6858000"/>
          </a:xfrm>
          <a:prstGeom prst="frame">
            <a:avLst>
              <a:gd name="adj1" fmla="val 958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rgbClr val="CCEC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60973" y="44624"/>
            <a:ext cx="26012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761" y="-39539"/>
            <a:ext cx="3671751" cy="325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788024" y="3061614"/>
            <a:ext cx="4330359" cy="383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3522" y="-39540"/>
            <a:ext cx="3639418" cy="322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2819239"/>
            <a:ext cx="4590256" cy="40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558452"/>
            <a:ext cx="2559298" cy="226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60974" y="4446091"/>
            <a:ext cx="2703314" cy="239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232192" y="3492859"/>
            <a:ext cx="3063354" cy="27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72502" y="520990"/>
            <a:ext cx="3007711" cy="26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8951" y="650258"/>
            <a:ext cx="2870616" cy="254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106750" y="3483539"/>
            <a:ext cx="2900098" cy="256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-11708" y="0"/>
            <a:ext cx="9155708" cy="6858000"/>
          </a:xfrm>
          <a:prstGeom prst="frame">
            <a:avLst>
              <a:gd name="adj1" fmla="val 1356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7472652" y="5161938"/>
            <a:ext cx="1572551" cy="1587963"/>
            <a:chOff x="1907704" y="1692275"/>
            <a:chExt cx="1808907" cy="1736725"/>
          </a:xfrm>
        </p:grpSpPr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1907704" y="2913842"/>
              <a:ext cx="1737511" cy="515157"/>
            </a:xfrm>
            <a:prstGeom prst="rect">
              <a:avLst/>
            </a:prstGeom>
          </p:spPr>
        </p:pic>
        <p:pic>
          <p:nvPicPr>
            <p:cNvPr id="2058" name="Picture 10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2591867" y="2304256"/>
              <a:ext cx="1736725" cy="51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472652" y="108098"/>
            <a:ext cx="1563844" cy="149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6568" y="136430"/>
            <a:ext cx="150203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5161938"/>
            <a:ext cx="1656184" cy="15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5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1991" y="5749751"/>
            <a:ext cx="1060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4879" y="5730081"/>
            <a:ext cx="1060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530678" y="111150"/>
            <a:ext cx="1511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6" r="29871"/>
          <a:stretch/>
        </p:blipFill>
        <p:spPr bwMode="auto">
          <a:xfrm>
            <a:off x="8100392" y="0"/>
            <a:ext cx="1059865" cy="10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75" y="41450"/>
            <a:ext cx="1060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504" y="116632"/>
            <a:ext cx="1511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229199"/>
            <a:ext cx="1511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5301812"/>
            <a:ext cx="1439292" cy="14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65328" y="2712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Рамка 26"/>
          <p:cNvSpPr/>
          <p:nvPr userDrawn="1"/>
        </p:nvSpPr>
        <p:spPr>
          <a:xfrm>
            <a:off x="0" y="0"/>
            <a:ext cx="9160257" cy="6858000"/>
          </a:xfrm>
          <a:prstGeom prst="frame">
            <a:avLst>
              <a:gd name="adj1" fmla="val 1555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Правила  поведения в </a:t>
            </a:r>
            <a:r>
              <a:rPr lang="ru-RU" sz="6000" b="1" i="1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осенне</a:t>
            </a:r>
            <a: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зимний период </a:t>
            </a:r>
            <a:b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i="1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льду»</a:t>
            </a:r>
            <a:endParaRPr lang="ru-RU" sz="6000" b="1" i="1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7148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Время безопасного пребывания человека в воде: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85926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температуре воды 24°С время безопасного пребывания составляет 7-9 часов;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температуре воды 5-15°С – от 3,5 часов до 4,5 часов;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температура воды 2-3°С оказывается смертельной для человека через 10-15 мин;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 температуре воды менее 2°С – смерть может наступить через 5-8 мин. 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642918"/>
            <a:ext cx="66789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  причины смерти человека в холодной воде: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Переохлаждение, так как тепла, вырабатываемого организмом, недостаточно чтобы возместить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теплопотери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Смерть может наступить  в холодной воде, иногда гораздо раньше, чем наступило переохлаждение, причиной этого может быть своеобразный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холодовый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шок", развивающийся иногда в первые 5-15 мин после погружения в воду;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Нарушение функции дыхания, вызванное массивным раздражением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рецепторов кожи;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Быстрая потеря тактильной чувствительности.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928670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знать телефоны экстренных служб.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позвонить с мобильного телефона на номера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01, 02, 03 или 04, необходимо добавить в конце цифру «0»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010,020,030,040 для пользователей сетей  МТС, МЕГАФОН     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БИЛАЙН.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пользователей сетей ТЕЛЕ-2 необходимо добавить  «*» 01*,02*,03*,04*.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8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857232"/>
            <a:ext cx="32146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Будьте осторожны и помните: </a:t>
            </a:r>
          </a:p>
          <a:p>
            <a:pPr algn="ctr"/>
            <a:r>
              <a:rPr lang="ru-RU" sz="2800" b="1" i="1" dirty="0" smtClean="0"/>
              <a:t>строгое выполнение правил поведения и мер безопасности на льду сохранит вашу жизнь!</a:t>
            </a:r>
            <a:endParaRPr lang="ru-RU" sz="2800" dirty="0"/>
          </a:p>
        </p:txBody>
      </p:sp>
      <p:pic>
        <p:nvPicPr>
          <p:cNvPr id="3" name="Picture 9" descr="3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9256" y="1643050"/>
            <a:ext cx="2659815" cy="298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571744"/>
            <a:ext cx="77134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Цели: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/>
              <a:t>формировать у детей представление о правилах безопасного поведения на водоемах в </a:t>
            </a:r>
            <a:r>
              <a:rPr lang="ru-RU" sz="2000" b="1" dirty="0" err="1" smtClean="0"/>
              <a:t>осенне</a:t>
            </a:r>
            <a:r>
              <a:rPr lang="ru-RU" sz="2000" b="1" dirty="0" smtClean="0"/>
              <a:t> – зимний период;</a:t>
            </a:r>
            <a:endParaRPr lang="ru-RU" sz="2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целях предупреждения несчастных случаев на водоёмах в осенне-зимний период провести с обучающимися беседу по вопросам:</a:t>
            </a: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Чем опасен ранний и поздний лёд?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Каковы условия безопасного пребывания человека на льду?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Каковы основные правила поведения на льду?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Чем опасно попадание человека в ледяную воду и как вести себя   в этой ситуации?</a:t>
            </a: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b="1" dirty="0" smtClean="0"/>
              <a:t>- воспитывать осторожность и аккуратность в поведении на водоемах в </a:t>
            </a:r>
            <a:r>
              <a:rPr lang="ru-RU" sz="2000" b="1" dirty="0" err="1" smtClean="0"/>
              <a:t>осенне</a:t>
            </a:r>
            <a:r>
              <a:rPr lang="ru-RU" sz="2000" b="1" dirty="0" smtClean="0"/>
              <a:t> – зимний период.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Осенний </a:t>
            </a:r>
            <a:r>
              <a:rPr lang="ru-RU" b="1" dirty="0" smtClean="0"/>
              <a:t>лед в период с ноября по декабрь,</a:t>
            </a:r>
            <a:r>
              <a:rPr lang="ru-RU" dirty="0" smtClean="0"/>
              <a:t> то есть до наступления устойчивых морозов, </a:t>
            </a:r>
            <a:r>
              <a:rPr lang="ru-RU" b="1" dirty="0" smtClean="0"/>
              <a:t>непрочен.</a:t>
            </a:r>
            <a:r>
              <a:rPr lang="ru-RU" dirty="0" smtClean="0"/>
              <a:t> Скрепленный вечерним или ночным холодом, он еще способен выдерживать небольшую нагрузку, но днем, быстро нагреваясь от просачивающейся через него талой воды, становится пористым и очень слабым, хотя сохраняет достаточную толщину. </a:t>
            </a:r>
            <a:endParaRPr lang="ru-RU" dirty="0"/>
          </a:p>
        </p:txBody>
      </p:sp>
      <p:pic>
        <p:nvPicPr>
          <p:cNvPr id="7170" name="Picture 2" descr="http://rossoshru.ru/images/news/2015/December2015/8-12-2015/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5309"/>
            <a:ext cx="4500594" cy="31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928670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u="sng" dirty="0" smtClean="0"/>
              <a:t>Основным условием безопасного пребывания человека на льду является соответствие толщины льда прилагаемой нагрузке: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безопасная толщина льда для одного человека не менее 7 см; </a:t>
            </a:r>
            <a:br>
              <a:rPr lang="ru-RU" dirty="0" smtClean="0"/>
            </a:br>
            <a:r>
              <a:rPr lang="ru-RU" dirty="0" smtClean="0"/>
              <a:t>- безопасная толщина льда для сооружения катка 12 см и более; </a:t>
            </a:r>
            <a:br>
              <a:rPr lang="ru-RU" dirty="0" smtClean="0"/>
            </a:br>
            <a:r>
              <a:rPr lang="ru-RU" dirty="0" smtClean="0"/>
              <a:t>- безопасная толщина льда для сооружения пешей переправы 15 см и более; </a:t>
            </a:r>
            <a:br>
              <a:rPr lang="ru-RU" dirty="0" smtClean="0"/>
            </a:br>
            <a:r>
              <a:rPr lang="ru-RU" dirty="0" smtClean="0"/>
              <a:t>- безопасная толщина льда для проезда автомобилей, организации массовых    спортивных и праздничных мероприятий 30 см и более. </a:t>
            </a:r>
          </a:p>
          <a:p>
            <a:endParaRPr lang="ru-RU" dirty="0" smtClean="0"/>
          </a:p>
          <a:p>
            <a:r>
              <a:rPr lang="ru-RU" dirty="0" smtClean="0"/>
              <a:t>          Прочный лед имеет синеватый или зеленоватый оттенок, лед с желтоватым оттенком – ненадежен.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1429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Становление льда: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1434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71670" y="214290"/>
            <a:ext cx="4515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поведения на льду: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64291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Нельзя выходить на лед </a:t>
            </a:r>
          </a:p>
          <a:p>
            <a:pPr algn="ctr"/>
            <a:r>
              <a:rPr lang="ru-RU" dirty="0" smtClean="0"/>
              <a:t>без разрешения взрослых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4762" t="16628" r="3571" b="3566"/>
          <a:stretch>
            <a:fillRect/>
          </a:stretch>
        </p:blipFill>
        <p:spPr bwMode="auto">
          <a:xfrm>
            <a:off x="571472" y="1285860"/>
            <a:ext cx="3071834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29124" y="642918"/>
            <a:ext cx="4076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Переходить реку, озеро можно только </a:t>
            </a:r>
          </a:p>
          <a:p>
            <a:pPr algn="ctr"/>
            <a:r>
              <a:rPr lang="ru-RU" dirty="0" smtClean="0"/>
              <a:t>в устойчивую погоду, по переправе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l="4630" t="14865" r="3703"/>
          <a:stretch>
            <a:fillRect/>
          </a:stretch>
        </p:blipFill>
        <p:spPr bwMode="auto">
          <a:xfrm>
            <a:off x="5000628" y="1285860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Если переправы нет, то надежнее </a:t>
            </a:r>
          </a:p>
          <a:p>
            <a:pPr algn="ctr"/>
            <a:r>
              <a:rPr lang="ru-RU" dirty="0" smtClean="0"/>
              <a:t>всего идти по свежим чужим следам,</a:t>
            </a:r>
          </a:p>
          <a:p>
            <a:pPr algn="ctr"/>
            <a:r>
              <a:rPr lang="ru-RU" dirty="0" smtClean="0"/>
              <a:t> так как дорога проверена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4773" t="20000" r="3340"/>
          <a:stretch>
            <a:fillRect/>
          </a:stretch>
        </p:blipFill>
        <p:spPr bwMode="auto">
          <a:xfrm>
            <a:off x="642910" y="4214818"/>
            <a:ext cx="3242988" cy="20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357686" y="3286124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свежих чужих следов нет, то: </a:t>
            </a:r>
          </a:p>
          <a:p>
            <a:pPr algn="just"/>
            <a:r>
              <a:rPr lang="ru-RU" dirty="0" smtClean="0"/>
              <a:t>         с берега  наметить свой маршрут;</a:t>
            </a:r>
          </a:p>
          <a:p>
            <a:pPr algn="ctr"/>
            <a:r>
              <a:rPr lang="ru-RU" dirty="0" smtClean="0"/>
              <a:t>взять палку и идти, проверяя прочность льда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 l="4762" t="26505" r="3571"/>
          <a:stretch>
            <a:fillRect/>
          </a:stretch>
        </p:blipFill>
        <p:spPr bwMode="auto">
          <a:xfrm>
            <a:off x="4929190" y="4214818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после удара палкой на льду появится вода, то значит, лед непрочен, надо возвратиться назад</a:t>
            </a: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571" t="25000" r="3571"/>
          <a:stretch>
            <a:fillRect/>
          </a:stretch>
        </p:blipFill>
        <p:spPr bwMode="auto">
          <a:xfrm>
            <a:off x="642910" y="1428736"/>
            <a:ext cx="2886066" cy="166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571480"/>
            <a:ext cx="4214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вы выбрались из пролома : нельзя </a:t>
            </a:r>
          </a:p>
          <a:p>
            <a:pPr algn="just"/>
            <a:r>
              <a:rPr lang="ru-RU" sz="1600" dirty="0" smtClean="0"/>
              <a:t>вставать на ноги, откатитесь от полыньи, </a:t>
            </a:r>
          </a:p>
          <a:p>
            <a:pPr algn="just"/>
            <a:r>
              <a:rPr lang="ru-RU" sz="1600" dirty="0" smtClean="0"/>
              <a:t>ползите в ту сторону, откуда пришли, так </a:t>
            </a:r>
          </a:p>
          <a:p>
            <a:pPr algn="just"/>
            <a:r>
              <a:rPr lang="ru-RU" sz="1600" dirty="0" smtClean="0"/>
              <a:t>как там прочность льда проверена</a:t>
            </a:r>
            <a:endParaRPr lang="ru-RU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571" t="3333" r="3571" b="26666"/>
          <a:stretch>
            <a:fillRect/>
          </a:stretch>
        </p:blipFill>
        <p:spPr bwMode="auto">
          <a:xfrm>
            <a:off x="5000628" y="1643050"/>
            <a:ext cx="3343241" cy="180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143248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Будьте осторожны до самого берега! </a:t>
            </a:r>
          </a:p>
          <a:p>
            <a:pPr algn="just"/>
            <a:r>
              <a:rPr lang="ru-RU" sz="1600" dirty="0" smtClean="0"/>
              <a:t>Лишь вступив на берег, надо бежать, чтобы согреться и быстрее попасть в теплое место</a:t>
            </a:r>
            <a:endParaRPr lang="ru-RU" sz="1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3571" t="8876" r="3571" b="18488"/>
          <a:stretch>
            <a:fillRect/>
          </a:stretch>
        </p:blipFill>
        <p:spPr bwMode="auto">
          <a:xfrm>
            <a:off x="571472" y="4143380"/>
            <a:ext cx="3234791" cy="18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 l="3571" t="8197" r="3571" b="32787"/>
          <a:stretch>
            <a:fillRect/>
          </a:stretch>
        </p:blipFill>
        <p:spPr bwMode="auto">
          <a:xfrm>
            <a:off x="5214942" y="4714884"/>
            <a:ext cx="3328959" cy="153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29124" y="350043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Если на ваших глазах человек провалился под лед: крикните ему, что идете на помощь; ползите к полынье, широко раскинув руки; если возможно, то подложите под себя доску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050" t="3142" r="3700" b="27724"/>
          <a:stretch>
            <a:fillRect/>
          </a:stretch>
        </p:blipFill>
        <p:spPr bwMode="auto">
          <a:xfrm>
            <a:off x="571472" y="571480"/>
            <a:ext cx="3488122" cy="18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428868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Теоретически надо действовать так: не доползая до полыньи, протяните пострадавшему лестницу или шест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571480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практике: посмотри вокруг, нет ли какого-нибудь предмета, чтобы протянуть пострадавшему (ремень, шарф, доска).</a:t>
            </a:r>
          </a:p>
          <a:p>
            <a:pPr algn="just"/>
            <a:r>
              <a:rPr lang="ru-RU" sz="1600" dirty="0" smtClean="0"/>
              <a:t>Нельзя подползать к полынье ближе, чем на 3-4 м</a:t>
            </a:r>
            <a:endParaRPr lang="ru-RU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450" t="26711" r="5174" b="8868"/>
          <a:stretch>
            <a:fillRect/>
          </a:stretch>
        </p:blipFill>
        <p:spPr bwMode="auto">
          <a:xfrm>
            <a:off x="4643438" y="2000240"/>
            <a:ext cx="3500461" cy="17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3375" t="3142" r="3249" b="39980"/>
          <a:stretch>
            <a:fillRect/>
          </a:stretch>
        </p:blipFill>
        <p:spPr bwMode="auto">
          <a:xfrm>
            <a:off x="571472" y="3786190"/>
            <a:ext cx="3462902" cy="15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71934" y="4643446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несколько человек могут придти на помощь, то: двое или трое людей, взяв друг друга за ноги, ложатся на лед цепочкой и двигаются к пролому и вытащив тонущего на лед ползком выбираются из опасной зоны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Безопасная толщина льда для одного человека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3375" t="17284" r="3249" b="4153"/>
          <a:stretch>
            <a:fillRect/>
          </a:stretch>
        </p:blipFill>
        <p:spPr bwMode="auto">
          <a:xfrm>
            <a:off x="571472" y="1071546"/>
            <a:ext cx="347183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571480"/>
            <a:ext cx="3717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Безопасная толщина льда для катка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050" t="17596" r="4825"/>
          <a:stretch>
            <a:fillRect/>
          </a:stretch>
        </p:blipFill>
        <p:spPr bwMode="auto">
          <a:xfrm>
            <a:off x="4641713" y="928670"/>
            <a:ext cx="35307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3214686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Нельзя играть на покатом берегу реки, озера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3700" t="18855" r="4050" b="2583"/>
          <a:stretch>
            <a:fillRect/>
          </a:stretch>
        </p:blipFill>
        <p:spPr bwMode="auto">
          <a:xfrm>
            <a:off x="642910" y="3857628"/>
            <a:ext cx="3583655" cy="22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3286124"/>
            <a:ext cx="2433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u="sng" dirty="0" smtClean="0"/>
              <a:t>На льду нельзя играть!</a:t>
            </a:r>
            <a:endParaRPr lang="ru-RU" u="sng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l="4050" t="12570" r="3700"/>
          <a:stretch>
            <a:fillRect/>
          </a:stretch>
        </p:blipFill>
        <p:spPr bwMode="auto">
          <a:xfrm>
            <a:off x="4786314" y="3786190"/>
            <a:ext cx="3500462" cy="237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Если есть проложенная лыжня, то пересекай реку по этой лыжне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28"/>
            <a:ext cx="42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Правила перехода через реку на лыжах: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576" t="3142" r="5174" b="15154"/>
          <a:stretch>
            <a:fillRect/>
          </a:stretch>
        </p:blipFill>
        <p:spPr bwMode="auto">
          <a:xfrm>
            <a:off x="642910" y="1142984"/>
            <a:ext cx="3357586" cy="21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7686" y="714356"/>
            <a:ext cx="4214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лыжни нет, то идите по целине, но при этом крепления лыж отстегните, палки держите в руках, не накидывая петли на кисти рук, рюкзак рекомендуется волочить за собой на веревке</a:t>
            </a:r>
            <a:endParaRPr lang="ru-RU" sz="1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l="4500" t="26711" r="4375" b="2583"/>
          <a:stretch>
            <a:fillRect/>
          </a:stretch>
        </p:blipFill>
        <p:spPr bwMode="auto">
          <a:xfrm>
            <a:off x="5500694" y="1785926"/>
            <a:ext cx="3429024" cy="19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3700" t="4713" r="4050" b="21439"/>
          <a:stretch>
            <a:fillRect/>
          </a:stretch>
        </p:blipFill>
        <p:spPr bwMode="auto">
          <a:xfrm>
            <a:off x="642910" y="3857628"/>
            <a:ext cx="32405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3286124"/>
            <a:ext cx="414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Если несколько человек переходит реку </a:t>
            </a:r>
          </a:p>
          <a:p>
            <a:pPr algn="just"/>
            <a:r>
              <a:rPr lang="ru-RU" sz="1600" dirty="0" smtClean="0"/>
              <a:t>(без переправы), то идти надо друг за другом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7147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Если вы пересекаете реку группой, то расстояние между лыжниками должно быть не менее 5 метров</a:t>
            </a:r>
            <a:endParaRPr lang="ru-RU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l="4500" t="14140" r="3249" b="2583"/>
          <a:stretch>
            <a:fillRect/>
          </a:stretch>
        </p:blipFill>
        <p:spPr bwMode="auto">
          <a:xfrm>
            <a:off x="5143504" y="4357694"/>
            <a:ext cx="3429024" cy="186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981</TotalTime>
  <Words>535</Words>
  <Application>Microsoft Office PowerPoint</Application>
  <PresentationFormat>Экран (4:3)</PresentationFormat>
  <Paragraphs>80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Правила  поведения в осенне – зимний период   на льду»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Печорский участок</cp:lastModifiedBy>
  <cp:revision>113</cp:revision>
  <dcterms:created xsi:type="dcterms:W3CDTF">2015-10-31T18:33:00Z</dcterms:created>
  <dcterms:modified xsi:type="dcterms:W3CDTF">2018-11-22T08:37:29Z</dcterms:modified>
</cp:coreProperties>
</file>